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61" r:id="rId9"/>
    <p:sldId id="262" r:id="rId10"/>
    <p:sldId id="270" r:id="rId11"/>
    <p:sldId id="263" r:id="rId12"/>
    <p:sldId id="271" r:id="rId13"/>
    <p:sldId id="264" r:id="rId14"/>
    <p:sldId id="272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44FB3B"/>
    <a:srgbClr val="F55D4D"/>
    <a:srgbClr val="934B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13F8A-ADB8-474F-A152-11E5FAD32717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267F9-D426-477B-944F-0B94650E85E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267F9-D426-477B-944F-0B94650E85E7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267F9-D426-477B-944F-0B94650E85E7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267F9-D426-477B-944F-0B94650E85E7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267F9-D426-477B-944F-0B94650E85E7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267F9-D426-477B-944F-0B94650E85E7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267F9-D426-477B-944F-0B94650E85E7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267F9-D426-477B-944F-0B94650E85E7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267F9-D426-477B-944F-0B94650E85E7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267F9-D426-477B-944F-0B94650E85E7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267F9-D426-477B-944F-0B94650E85E7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267F9-D426-477B-944F-0B94650E85E7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267F9-D426-477B-944F-0B94650E85E7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267F9-D426-477B-944F-0B94650E85E7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267F9-D426-477B-944F-0B94650E85E7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267F9-D426-477B-944F-0B94650E85E7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267F9-D426-477B-944F-0B94650E85E7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267F9-D426-477B-944F-0B94650E85E7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C623-31BB-4B44-94E9-8EA62E049D8D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6A8-E45F-46F9-A694-19EC432450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C623-31BB-4B44-94E9-8EA62E049D8D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6A8-E45F-46F9-A694-19EC432450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C623-31BB-4B44-94E9-8EA62E049D8D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6A8-E45F-46F9-A694-19EC432450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C623-31BB-4B44-94E9-8EA62E049D8D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6A8-E45F-46F9-A694-19EC432450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C623-31BB-4B44-94E9-8EA62E049D8D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6A8-E45F-46F9-A694-19EC432450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C623-31BB-4B44-94E9-8EA62E049D8D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6A8-E45F-46F9-A694-19EC432450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C623-31BB-4B44-94E9-8EA62E049D8D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6A8-E45F-46F9-A694-19EC432450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C623-31BB-4B44-94E9-8EA62E049D8D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6A8-E45F-46F9-A694-19EC432450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C623-31BB-4B44-94E9-8EA62E049D8D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6A8-E45F-46F9-A694-19EC432450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C623-31BB-4B44-94E9-8EA62E049D8D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6A8-E45F-46F9-A694-19EC432450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C623-31BB-4B44-94E9-8EA62E049D8D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6A8-E45F-46F9-A694-19EC432450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FC623-31BB-4B44-94E9-8EA62E049D8D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0D6A8-E45F-46F9-A694-19EC4324503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26" Type="http://schemas.openxmlformats.org/officeDocument/2006/relationships/image" Target="../media/image52.jpeg"/><Relationship Id="rId3" Type="http://schemas.openxmlformats.org/officeDocument/2006/relationships/image" Target="../media/image29.jpeg"/><Relationship Id="rId21" Type="http://schemas.openxmlformats.org/officeDocument/2006/relationships/image" Target="../media/image47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5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24" Type="http://schemas.openxmlformats.org/officeDocument/2006/relationships/image" Target="../media/image50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23" Type="http://schemas.openxmlformats.org/officeDocument/2006/relationships/image" Target="../media/image49.jpeg"/><Relationship Id="rId28" Type="http://schemas.openxmlformats.org/officeDocument/2006/relationships/image" Target="../media/image54.jpe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Relationship Id="rId22" Type="http://schemas.openxmlformats.org/officeDocument/2006/relationships/image" Target="../media/image48.jpeg"/><Relationship Id="rId27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85852" y="357166"/>
            <a:ext cx="67151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Žákovský parlament </a:t>
            </a:r>
            <a:br>
              <a:rPr lang="cs-CZ" sz="6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cs-CZ" sz="6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MASAŘKY</a:t>
            </a:r>
            <a:endParaRPr lang="cs-CZ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857356" y="2428868"/>
            <a:ext cx="5357850" cy="407196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FC000"/>
            </a:gs>
            <a:gs pos="59000">
              <a:srgbClr val="00B0F0">
                <a:alpha val="87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:\Zuzka ŽP\fotky 2012 - 2013\pomocná ruka 1. třída\PB1586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3603625" cy="2701925"/>
          </a:xfrm>
          <a:prstGeom prst="rect">
            <a:avLst/>
          </a:prstGeom>
          <a:noFill/>
          <a:ln w="38100">
            <a:solidFill>
              <a:srgbClr val="FF7D7D"/>
            </a:solidFill>
            <a:miter lim="800000"/>
            <a:headEnd/>
            <a:tailEnd/>
          </a:ln>
        </p:spPr>
      </p:pic>
      <p:pic>
        <p:nvPicPr>
          <p:cNvPr id="5" name="Picture 6" descr="H:\Zuzka ŽP\fotky 2012 - 2013\pomocná ruka 1. třída\PB1586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857232"/>
            <a:ext cx="2928938" cy="2195513"/>
          </a:xfrm>
          <a:prstGeom prst="rect">
            <a:avLst/>
          </a:prstGeom>
          <a:noFill/>
          <a:ln w="38100">
            <a:solidFill>
              <a:srgbClr val="CCFF33"/>
            </a:solidFill>
            <a:miter lim="800000"/>
            <a:headEnd/>
            <a:tailEnd/>
          </a:ln>
        </p:spPr>
      </p:pic>
      <p:pic>
        <p:nvPicPr>
          <p:cNvPr id="6" name="Picture 7" descr="H:\Zuzka ŽP\fotky 2012 - 2013\pomocná ruka 1. třída\PB1586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3843337" cy="2882900"/>
          </a:xfrm>
          <a:prstGeom prst="rect">
            <a:avLst/>
          </a:prstGeom>
          <a:noFill/>
          <a:ln w="38100">
            <a:solidFill>
              <a:srgbClr val="FF7D7D"/>
            </a:solidFill>
            <a:miter lim="800000"/>
            <a:headEnd/>
            <a:tailEnd/>
          </a:ln>
        </p:spPr>
      </p:pic>
      <p:pic>
        <p:nvPicPr>
          <p:cNvPr id="7" name="Picture 8" descr="H:\Zuzka ŽP\fotky 2012 - 2013\pomocná ruka 1. třída\PB15869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786190"/>
            <a:ext cx="3071813" cy="2305050"/>
          </a:xfrm>
          <a:prstGeom prst="rect">
            <a:avLst/>
          </a:prstGeom>
          <a:noFill/>
          <a:ln w="38100">
            <a:solidFill>
              <a:srgbClr val="CCFF33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55D4D"/>
            </a:gs>
            <a:gs pos="6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itchFamily="66" charset="0"/>
              </a:rPr>
              <a:t>Sbírka hraček</a:t>
            </a:r>
            <a:endParaRPr lang="cs-CZ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hračky byly pro děti do azylového domu v Husinci</a:t>
            </a:r>
          </a:p>
          <a:p>
            <a:r>
              <a:rPr lang="cs-CZ" sz="2400" dirty="0" smtClean="0">
                <a:latin typeface="Comic Sans MS" pitchFamily="66" charset="0"/>
              </a:rPr>
              <a:t>sbírka se konala v pátek 9. listopadu</a:t>
            </a:r>
          </a:p>
          <a:p>
            <a:r>
              <a:rPr lang="cs-CZ" sz="2400" dirty="0" smtClean="0">
                <a:latin typeface="Comic Sans MS" pitchFamily="66" charset="0"/>
              </a:rPr>
              <a:t>sbírku pořádala děvčata z charitativního výboru ( Terka Michálková, </a:t>
            </a:r>
            <a:r>
              <a:rPr lang="cs-CZ" sz="2400" dirty="0" err="1" smtClean="0">
                <a:latin typeface="Comic Sans MS" pitchFamily="66" charset="0"/>
              </a:rPr>
              <a:t>Monča</a:t>
            </a:r>
            <a:r>
              <a:rPr lang="cs-CZ" sz="2400" dirty="0" smtClean="0">
                <a:latin typeface="Comic Sans MS" pitchFamily="66" charset="0"/>
              </a:rPr>
              <a:t> Voráčová, Linda Vrbová a Kačka Vaněčková )</a:t>
            </a:r>
          </a:p>
          <a:p>
            <a:r>
              <a:rPr lang="cs-CZ" sz="2400" dirty="0" smtClean="0">
                <a:latin typeface="Comic Sans MS" pitchFamily="66" charset="0"/>
              </a:rPr>
              <a:t>děvčata se sešla v 7:45 hodin u učebny fyziky a vybírala od dětí různé hračky, vybrala skoro 2 pytle krásných hraček</a:t>
            </a:r>
          </a:p>
          <a:p>
            <a:r>
              <a:rPr lang="cs-CZ" sz="2400" dirty="0" smtClean="0">
                <a:latin typeface="Comic Sans MS" pitchFamily="66" charset="0"/>
              </a:rPr>
              <a:t>do sbírky přispěli i učitelé</a:t>
            </a:r>
          </a:p>
          <a:p>
            <a:r>
              <a:rPr lang="cs-CZ" sz="2400" dirty="0" smtClean="0">
                <a:latin typeface="Comic Sans MS" pitchFamily="66" charset="0"/>
              </a:rPr>
              <a:t>hračky se dětem odeslaly 12. listopadu a udělaly jim velkou radost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14338" name="Picture 2" descr="http://zmm.cz/wp-content/uploads/rubix_frustration_persistence_224719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85728"/>
            <a:ext cx="1238232" cy="1176320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44FB3B"/>
            </a:gs>
            <a:gs pos="59000">
              <a:srgbClr val="934BC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28596" y="357166"/>
            <a:ext cx="3857652" cy="307183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4034" name="Picture 2" descr="http://t2.gstatic.com/images?q=tbn:ANd9GcQwbIrHO6PeKUJFQKTbDkkPABmFwMFkkVhXdZfWEFhFUSzt70T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929066"/>
            <a:ext cx="1928826" cy="2408635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44036" name="AutoShape 4" descr="data:image/jpeg;base64,/9j/4AAQSkZJRgABAQAAAQABAAD/2wCEAAkGBhQSEBQUEhQVFBQUFhUWExUVFxUXGBYUFBUVFBQUFxcYHCYfFxklGhUUIC8gIycpLCwsFR4xNTAqNSYrLCkBCQoKDgwOGg8PGikkHCQpLCksLS8sLCwsKSksLCksKSwsLCkpLCwpLCkpKSwsLCwsKSwsKSwsLCksLCwsLCwsKf/AABEIAMgAyAMBIgACEQEDEQH/xAAcAAEAAQUBAQAAAAAAAAAAAAAABgEDBAUHAgj/xAA8EAACAQIDBQYEBAQGAwEAAAABAgADEQQhMQUGEkFREyJhcYGRBzKhsULB0fAUUmJyIzNDgpLhc7LxF//EABoBAQADAQEBAAAAAAAAAAAAAAACAwQFAQb/xAAqEQACAgEEAQQBAwUAAAAAAAAAAQIDEQQSITEiBRNBUTIjcYEUFSRh8P/aAAwDAQACEQMRAD8A7jERAEREASkrEAREpeAUmg3l3upYQWPeci4UdOpPKY+9u+S4VSqd6qdByXxb9Jx/a212d2ZyWZjck/v6TFfqNvjDs3abS+55S6JLtr4g13vZzTU6KmR99ZFsTvBUbVifMkn6maqtiGPOYrkzE4uXMmdSMIwXijcDb9Uf6jjydv1mbgd/8bTt/juwBOTG4tpz1ykWY2ltqh6yyKwRnGL7R07Y/wAWq6N/i2qqdQbKw8mA+4nSd3t7qGMH+E3eHzU2yZfTmPET5kFczYbN2y9GoroxVlN1Yajw8uVpohZKPfRitphLrhn1PKyLbi75LjqN8lrJlVQHnyZf6T9NJKBNqeVk5rTi8MrERPTwREQBERAEREAREQBERAERKQATITv7vscLalSI7Ui5OvAD4dTN9vRt9cJQao2Z0RercvScB2ljmquzsLsxJLHUkmZNRbjxRu0lG97pdGRi9qNUZqjlmYn3J1JmoqVCTJlsXcd61FKjVAoZbgAEmx5nMec3+z9wqFOmysONmFi5yI/t6TlO2Mf3OvmK4OU53nlvOT7am4lKiOJ8RwLy4lBJPQWOcwcHuRTr37HFI9tQFNx5i9xJq6OMjvohNRx1lp76kEec6F/+ZMD/AJq/8T+s9D4ai446nFbkFt+c9/qYEXBv5OcCmdbTyTOsbc3OSrS4V7jKMiBkR0NvvOabT2DWoMQ6m38wzEtqvjYVWVbejZ7lbytg8XTq3PCDw1B/NTOTL9iPKfSuBxa1aa1KZDI4DKw0IOYM+RxWz6Gdg+Cm9ty2CqE3zehfpq6D7j1m6p44ObfHPJ2CUgRNJjKxEQBERAEREAREQBERAEsYvErTRnchVUXYnkBLxnMPjHtt17PDrkrqXbxsbAeXP2ldktscllUPckokU363w/i63duETJAenMnxOUiFR76xUOctkzmPyeTuxSgtqO27qVg2Cw5GnZqPVRY/UTYYmsFUk6AEn0kX+GtbiwVj+Co4H0b85KKigggi4IsR4Gc2fE+SODnfxIwFZXOpPBTJAz4QwuQvgDz/AKfGbDcbBduKNqYouKbAEXJPCotVa+febl6SSVdj03tx8b2Fhxu7WHQZz3hMCKJLUWZCcib8Vx0s95er4fjjjs8xLb3zjB6w1XiQNaxIzHQjIj0II9IrOAM9OflLVSqKSC/EczoCxJJLE5DqSZZq1RWpOFNuIMhuCCpItmD5iZGk5Z+DRFNL/Zzv4nbZro1JQzIj0xVCjLJmYIW5k2W9uV7cph7rY9i9NA/bI9NnqpwsOzZQWYLxHvEKL5ZG/USe71bEGPKGqqUzTUr3LvxKc7G/DYA5jI6nOarZG7/8FWFWnwPZHQKylQOOwLd0m5tfXrOorqEtiMnt2/nn+DC2ru5QdflAJ5rlrzkNwOMfAY5KiHiNFlZf6hbNT5gkSfvTsgBPygC/kLXnNNvVb4p/Cw9gJ7pJNtrJLVRW1No+rdk7STEUUq0iGRxdSPt5jT0mZOK/A7eyztg6jZPd6Nzo/wCNR5jPzU9Z2oTrReUcWcdrwJWUlZIgIiIAiIgCIiAIiIAkd3w3Pp46kAx4ai37NwL2vqCOYPSSKUkZJSWGexk4vKPmveTdirg34Ko0HzDRhfIiadqWvoR6ifTm2diUsTTKVV4hyPMHqDOX7e+DtRSWwzrUA0Ru63lfQ/SYpUyj10dSrVRksS7Nf8LtogGtROpPaL6d1x/6mT+842MHiMBXR3ptTdGvZhYMOa30IINsp1PZ21UrU1qUzdWA8weanxE5Wqg09xsjz0bAzB2vi2pUXqInGUHFw3tcDM2PW1/aZIrXlGIMyJ4fJZtZEsJ8SMO4761EPlxfUT1X+IOFt3S7noFI+pylcXu4aRPYKCpJIUEKQTmQb/MP/kxMPu1eqtSuqgqbhRmSRmCxGWR5Z+cv/S/5l/tramnySVK/EisRwkgHhOouL2mBiXveZFWvNZisUADKIxy+CWMGv2jiLAicpxWI461RurG3ly+lpLd8NuBV4FPfbLyU85CqI1nd0lTjByZytXapSUF8GbhMU1N1ZCVZSCrDIgjQifUO4O838dgKVcizm6VP/Ih4XI8Cc/WcD3O+GuI2jcqRRprb/EdWs1zYhLDvEe0+it2t36WCwyYeiO6l8zqzE3Zj4kkmbYLBzbWnwbSVlJWWlAiIgCIiAIiIAiIgCIiAJSVlIBYxeDSopV1V1OoYAj2Mj7bgYdWL0OKgx1CHuN/chyMk8w8VtBVNhmZCVcZ8NFlcpp+LI3tPYzUULhgyrrlY+3OR1tuoDmbdeK4t7yZ43ENUVkNgp6azT1dg0zreY5+m1y5XB3dLdiP63ZG8RvBT/nT/AJAfeYdTbtPnUTx7y/rJDX3Pote4M1eK+H1Fr2LKeRFv0lH9sSN3u144PGDwtbEjioIXUmwYW4bjI96b3Zvw54s8S/8Aspmx8y36CarDbrFKQoriKwpLchQ5UEsbm/Da+c94fd0UrmkzK+qsrEG4z65jzl9WjjDtZMVrtsTUZJG2X4LbNvdqdRyTc8dVzc+M3WytwMDhjejhqasDxBiOMgjSxa5HpNTsLe6oCUxA4lU2NQCxHiwGvmPrJrRqhlDAgg5gjQibVj4OHbCdbxI9KtpWIkikSspKwBERAEREAREQBERAERPLuBAKzy7gZmU7UeVus0u0sffnZZ6kWV1ubwXcZtEnJch95gI9zMarjBbI9PrGCqcXF529sv1lsUjqV1qMeDMJltmnoymXPSWpHr4Rr62KYg2GfvPOFxBIINrie3OZ11vlMQ0yz8QyF8/SetLoornLK5y/ozCZZqVbET2agOkwMbVsLzMzprkusgWoT+Fhf1X/AK+0vbJ222HIv3qLZ8PNb5kr+k0xx3Hh6gHzKDbybL85nlBn1VRYdMsyZURtpU44Z0HDVw6hlNwcwR0l2QbdPbHZuKTE9m5spP4XOdh4H72k5E9TycC2t1ywxKykrPSsREQBERAEREAREQBMbEj7fncj1mTLGKrBVufSD1LPCNZtDFC4VcsyTY8raTTY5shzzzmVXq3N5rMdiuESzpHZ09GFgxNsYsdmSPw2J8gwMz8CpNLLXX11P3lvZeDNeoBa9MLxNfQ3B4V8czf0mctCyhcxYAewtPYctlk2s7F2Y9WqTcjLK3rLa3uo4ibjOZT4cWA6SiUwt7XPnLXjBQoS3ZMNx3TmdZ4RbGwva2fnM6ol9Z4MryaI1pPJHarX4wWOul9B1tzlpXLJnfmM5t8XhlbUCYWITK0hJ8CFTUsmk2dUIr21UqxbyWzXPhkZvTie44FydXI5X+VR42mo2dSH8ZSv8pfhbxWoCjD14puMRslsI3YKxLVGLBzn3TfvW/mAAHtKYlu/z2v6LFZSEvmGy4VH4fG/USb7tbSFamrlu98pW5+YZH9+Miz4YWyuQoyudT1PWZG5G1VTEtQ4+LjHF4cY1APM2v7SSyYtZXmOV2ifysoJWenIEREAREQBERAEREAoTIxtrah7Urbury5+ckGMxARCen35SK1KqOT2t8wbEfzfpPK7Yq1Qf0XVv2/N9Ft8SCLg3H71mlx1Uu3AmbNkB4nT9+EwNp12p5g28fv4SU7gbOLIcRUHeYlUuLWUan1/esum4S5g8nad6qr3r+CR7G2d2NBV527x6m2c1LSR16gCkmRmpVnkDn6VucpSfyUYzwZ4avLTVpYdKMGXOKeGeWg88NWkWWKJbr1JrcRVmTX4joCZhNg3J0+olUuSeDWYupwMHGqkN6gg/lJvvjtOiEwzMwFR7tSyB7nAC510sV9bSEbTwjWzZVHO5v8AaaTf+jXengsRY9nToCmG6FarKGte+Y4JnnnDSMmoWJQl9EyxT9qtwzcJUMDotj15mY9KgKNanVRf8s8VuZIJuCeWv18JqMLvpTqUW4jbhpsHDGzObAKVAvkc8uUuYDabVadF3cL3E4l/m4+JGb6WA8TOdRbqXFwn8Ps2LZJ4xnJ2XZmPWtSSonysLj9D4iZch3w9xPcqUb506hYf2vmPLO8mM6sJbopnzd9ftWOAiIkykREQBERAEpKykA0G8eMzCdMz+Uj3aXm+3lwZvxjQ2B/KR6+dv3afN6xyVzO/o1B1GJtKhxKZOt28UKmFpEclCnzXun7SLUcA9a/AtwOZyHvJPu/sxqFHhYi/EzZcuLl9/ea/TlNN5XDKPUJQcUk+UWt5MeFTgHzN9AOciNTaDaAmbTblbtKzW0Hdv5dPrNcygCfW0VqMeRpo7IFgYp+plnGYuqEPZt3uV/tLtUgDUC8xmxCgfMDL/H6NRbwO9RK52JGRByIOljNgNqM/yiw6zn22tpChimKEAFQWuLi+hy9B7yRbDpu1MVGe7OAeiqLZKo5aymKjKWMHu5G6q13mBiEdv9Soq9FKj68N5nBiNczPNVMr2nsqY/R42zUVdnK2veH9Vyfe8ubc2tfCClVVXSmAEFtEFgVPUWA6ZgTJYzSbx4lf4d+oUzNfXHYzzjKcucHnCbo0nUMtNeIi4RqlQr5E5AnXK/KU7MtbuWHyKALAcP4AB0Ew91NvNxJdgBobnK1uHzuSRpyE39OuGeqVtYVUqA8vmCtc9LH6HpPndTF1wzk36O7a5SjE2Pw/wbDFUmVrA9oGGmQGS+Ot/SdYnJ90KpGORFzXtCQQdAFc+uRtOsTRom3Xz9nH9Yz76b+UhERNpxxERAEREASkrEA8VEBFjmJr22BRJvw+lzb2mzi0hKuMvyRKM5R/FlqjSCiygADQCWsfX4KbHoDMmR7eesSVQHxNufT85bVDMkiVcd80iPVqo0+0wsRWIF7C0z3AUTT47ebDUzZnW/ufpOlK6MeD6CFTaLFagtTM+4/Sa3E0eA2vlyM2VHeTD1bBai3OgvY+xtMDa2LIBUpxqdCMiPGVq+Ei11SXKNVsnY64na9GlUXjpsRxqb2KKpY3tyuBOgbZ2HTwtQLSXhpuCwXMgNfvBb6DTKar4SYUVMTUrEXNJOAHxqOeL1snsZK99qnepD+5vsLfWVwk/d4OVKb/AKjCI+CB5y3VXiFh9JSlfiVXK8TmyIBmTa9vaTbZW7qILuAWOvQeU0WXxiarrFSvIgR2Q4FwR5E5zS/wvBiaZIuhqKHU5jNgDfwM7auHUDQDyE0e3di06qm6ji5MNQZinbu4Mi1cZLGCM434L4c1C9Cq9EHPs7B1Hgt7EDwmEfhniUNlZGHI3IPqCMvedL2dihUQHnow6MNf34zKtMU6YT7IU+o6ihOMXx+xGd1N0BhTxsQ1Qi2WijmB+sk8oJWWRiorCMl107puc3liIiSKhERAEREAREQBERAKSL711gh4ifw/aSgyGb5bJfEVkpgkU8i5GpXPujxJt7ScHhmvRY91OXRzx62I2i5FI9lhwbF8xxW+/lN5s/4eYdACyNVPVr29hl950HY27VKgiqFHdGQ1A/fWbcCQSWcy5Ztt9S5xBcHId5NzqVSmQtHs2GjItrefUTUUFdKPDVHep2Ute4dbfNfUHwPOdurgG95Gt4cHTrAhlB+8N45RZR6it3lE9/DzYK4fCBgbtXPak+DDur6D7mV3xwbcSVB8oureGpBm53fQDC0lGYVQv/HL8pj714A1cM6r81ri2uXTxkoyaeTnV2f5G5/ZG9zKK1MZVe6nsVCgDPhZ78RPQ2FreMngkM+G2yUo06pUWLut/wDaoGfuZMmawh9jWy3XMOZrsZU+syKlaazG1JHJnRZ2FibYhl/nW/qvP2Mkkhmza3Diqf8AUSvoQf8AqTMSKPJdiVlJWSIiIiAIiIAiIgCIiAIiIBQyz2PfLeVpeiAJYrVrS5UM1+JqTx8Eki3iMRNRiTMyo0t08KXNhz+kg+SxG42IlqK+Nz7m8zWE80afCoA0GU9yxFT7MXDYJaZbhFuI8R8+c91akuusxK0HvfLLNR5r8UZkV3mG6kmwzMieo8bHwXFXDckufXQSVTA2RgTTUk/M2o6W0Ez56iLeRKykrPTwREQBERAEREAREQBERAEoYiAY9YG0waiExEiyaLIwTNoPyE2GAwHBck3Y69BblET1Ii2ZkRE9PBPFSkDrEQC3/Ap0lynRC6ACUiAXIiIAlYiAIiIAiI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040" name="AutoShape 8" descr="data:image/jpeg;base64,/9j/4AAQSkZJRgABAQAAAQABAAD/2wCEAAkGBhQSEBQUEhQVFBQUFhUWExUVFxUXGBYUFBUVFBQUFxcYHCYfFxklGhUUIC8gIycpLCwsFR4xNTAqNSYrLCkBCQoKDgwOGg8PGikkHCQpLCksLS8sLCwsKSksLCksKSwsLCkpLCwpLCkpKSwsLCwsKSwsKSwsLCksLCwsLCwsKf/AABEIAMgAyAMBIgACEQEDEQH/xAAcAAEAAQUBAQAAAAAAAAAAAAAABgEDBAUHAgj/xAA8EAACAQIDBQYEBAQGAwEAAAABAgADEQQhMQUGEkFREyJhcYGRBzKhsULB0fAUUmJyIzNDgpLhc7LxF//EABoBAQADAQEBAAAAAAAAAAAAAAACAwQFAQb/xAAqEQACAgEEAQQBAwUAAAAAAAAAAQIDEQQSITEiBRNBUTIjcYEUFSRh8P/aAAwDAQACEQMRAD8A7jERAEREASkrEAREpeAUmg3l3upYQWPeci4UdOpPKY+9u+S4VSqd6qdByXxb9Jx/a212d2ZyWZjck/v6TFfqNvjDs3abS+55S6JLtr4g13vZzTU6KmR99ZFsTvBUbVifMkn6maqtiGPOYrkzE4uXMmdSMIwXijcDb9Uf6jjydv1mbgd/8bTt/juwBOTG4tpz1ykWY2ltqh6yyKwRnGL7R07Y/wAWq6N/i2qqdQbKw8mA+4nSd3t7qGMH+E3eHzU2yZfTmPET5kFczYbN2y9GoroxVlN1Yajw8uVpohZKPfRitphLrhn1PKyLbi75LjqN8lrJlVQHnyZf6T9NJKBNqeVk5rTi8MrERPTwREQBERAEREAREQBERAERKQATITv7vscLalSI7Ui5OvAD4dTN9vRt9cJQao2Z0RercvScB2ljmquzsLsxJLHUkmZNRbjxRu0lG97pdGRi9qNUZqjlmYn3J1JmoqVCTJlsXcd61FKjVAoZbgAEmx5nMec3+z9wqFOmysONmFi5yI/t6TlO2Mf3OvmK4OU53nlvOT7am4lKiOJ8RwLy4lBJPQWOcwcHuRTr37HFI9tQFNx5i9xJq6OMjvohNRx1lp76kEec6F/+ZMD/AJq/8T+s9D4ai446nFbkFt+c9/qYEXBv5OcCmdbTyTOsbc3OSrS4V7jKMiBkR0NvvOabT2DWoMQ6m38wzEtqvjYVWVbejZ7lbytg8XTq3PCDw1B/NTOTL9iPKfSuBxa1aa1KZDI4DKw0IOYM+RxWz6Gdg+Cm9ty2CqE3zehfpq6D7j1m6p44ObfHPJ2CUgRNJjKxEQBERAEREAREQBERAEsYvErTRnchVUXYnkBLxnMPjHtt17PDrkrqXbxsbAeXP2ldktscllUPckokU363w/i63duETJAenMnxOUiFR76xUOctkzmPyeTuxSgtqO27qVg2Cw5GnZqPVRY/UTYYmsFUk6AEn0kX+GtbiwVj+Co4H0b85KKigggi4IsR4Gc2fE+SODnfxIwFZXOpPBTJAz4QwuQvgDz/AKfGbDcbBduKNqYouKbAEXJPCotVa+febl6SSVdj03tx8b2Fhxu7WHQZz3hMCKJLUWZCcib8Vx0s95er4fjjjs8xLb3zjB6w1XiQNaxIzHQjIj0II9IrOAM9OflLVSqKSC/EczoCxJJLE5DqSZZq1RWpOFNuIMhuCCpItmD5iZGk5Z+DRFNL/Zzv4nbZro1JQzIj0xVCjLJmYIW5k2W9uV7cph7rY9i9NA/bI9NnqpwsOzZQWYLxHvEKL5ZG/USe71bEGPKGqqUzTUr3LvxKc7G/DYA5jI6nOarZG7/8FWFWnwPZHQKylQOOwLd0m5tfXrOorqEtiMnt2/nn+DC2ru5QdflAJ5rlrzkNwOMfAY5KiHiNFlZf6hbNT5gkSfvTsgBPygC/kLXnNNvVb4p/Cw9gJ7pJNtrJLVRW1No+rdk7STEUUq0iGRxdSPt5jT0mZOK/A7eyztg6jZPd6Nzo/wCNR5jPzU9Z2oTrReUcWcdrwJWUlZIgIiIAiIgCIiAIiIAkd3w3Pp46kAx4ai37NwL2vqCOYPSSKUkZJSWGexk4vKPmveTdirg34Ko0HzDRhfIiadqWvoR6ifTm2diUsTTKVV4hyPMHqDOX7e+DtRSWwzrUA0Ru63lfQ/SYpUyj10dSrVRksS7Nf8LtogGtROpPaL6d1x/6mT+842MHiMBXR3ptTdGvZhYMOa30IINsp1PZ21UrU1qUzdWA8weanxE5Wqg09xsjz0bAzB2vi2pUXqInGUHFw3tcDM2PW1/aZIrXlGIMyJ4fJZtZEsJ8SMO4761EPlxfUT1X+IOFt3S7noFI+pylcXu4aRPYKCpJIUEKQTmQb/MP/kxMPu1eqtSuqgqbhRmSRmCxGWR5Z+cv/S/5l/tramnySVK/EisRwkgHhOouL2mBiXveZFWvNZisUADKIxy+CWMGv2jiLAicpxWI461RurG3ly+lpLd8NuBV4FPfbLyU85CqI1nd0lTjByZytXapSUF8GbhMU1N1ZCVZSCrDIgjQifUO4O838dgKVcizm6VP/Ih4XI8Cc/WcD3O+GuI2jcqRRprb/EdWs1zYhLDvEe0+it2t36WCwyYeiO6l8zqzE3Zj4kkmbYLBzbWnwbSVlJWWlAiIgCIiAIiIAiIgCIiAJSVlIBYxeDSopV1V1OoYAj2Mj7bgYdWL0OKgx1CHuN/chyMk8w8VtBVNhmZCVcZ8NFlcpp+LI3tPYzUULhgyrrlY+3OR1tuoDmbdeK4t7yZ43ENUVkNgp6azT1dg0zreY5+m1y5XB3dLdiP63ZG8RvBT/nT/AJAfeYdTbtPnUTx7y/rJDX3Pote4M1eK+H1Fr2LKeRFv0lH9sSN3u144PGDwtbEjioIXUmwYW4bjI96b3Zvw54s8S/8Aspmx8y36CarDbrFKQoriKwpLchQ5UEsbm/Da+c94fd0UrmkzK+qsrEG4z65jzl9WjjDtZMVrtsTUZJG2X4LbNvdqdRyTc8dVzc+M3WytwMDhjejhqasDxBiOMgjSxa5HpNTsLe6oCUxA4lU2NQCxHiwGvmPrJrRqhlDAgg5gjQibVj4OHbCdbxI9KtpWIkikSspKwBERAEREAREQBERAERPLuBAKzy7gZmU7UeVus0u0sffnZZ6kWV1ubwXcZtEnJch95gI9zMarjBbI9PrGCqcXF529sv1lsUjqV1qMeDMJltmnoymXPSWpHr4Rr62KYg2GfvPOFxBIINrie3OZ11vlMQ0yz8QyF8/SetLoornLK5y/ozCZZqVbET2agOkwMbVsLzMzprkusgWoT+Fhf1X/AK+0vbJ222HIv3qLZ8PNb5kr+k0xx3Hh6gHzKDbybL85nlBn1VRYdMsyZURtpU44Z0HDVw6hlNwcwR0l2QbdPbHZuKTE9m5spP4XOdh4H72k5E9TycC2t1ywxKykrPSsREQBERAEREAREQBMbEj7fncj1mTLGKrBVufSD1LPCNZtDFC4VcsyTY8raTTY5shzzzmVXq3N5rMdiuESzpHZ09GFgxNsYsdmSPw2J8gwMz8CpNLLXX11P3lvZeDNeoBa9MLxNfQ3B4V8czf0mctCyhcxYAewtPYctlk2s7F2Y9WqTcjLK3rLa3uo4ibjOZT4cWA6SiUwt7XPnLXjBQoS3ZMNx3TmdZ4RbGwva2fnM6ol9Z4MryaI1pPJHarX4wWOul9B1tzlpXLJnfmM5t8XhlbUCYWITK0hJ8CFTUsmk2dUIr21UqxbyWzXPhkZvTie44FydXI5X+VR42mo2dSH8ZSv8pfhbxWoCjD14puMRslsI3YKxLVGLBzn3TfvW/mAAHtKYlu/z2v6LFZSEvmGy4VH4fG/USb7tbSFamrlu98pW5+YZH9+Miz4YWyuQoyudT1PWZG5G1VTEtQ4+LjHF4cY1APM2v7SSyYtZXmOV2ifysoJWenIEREAREQBERAEREAoTIxtrah7Urbury5+ckGMxARCen35SK1KqOT2t8wbEfzfpPK7Yq1Qf0XVv2/N9Ft8SCLg3H71mlx1Uu3AmbNkB4nT9+EwNp12p5g28fv4SU7gbOLIcRUHeYlUuLWUan1/esum4S5g8nad6qr3r+CR7G2d2NBV527x6m2c1LSR16gCkmRmpVnkDn6VucpSfyUYzwZ4avLTVpYdKMGXOKeGeWg88NWkWWKJbr1JrcRVmTX4joCZhNg3J0+olUuSeDWYupwMHGqkN6gg/lJvvjtOiEwzMwFR7tSyB7nAC510sV9bSEbTwjWzZVHO5v8AaaTf+jXengsRY9nToCmG6FarKGte+Y4JnnnDSMmoWJQl9EyxT9qtwzcJUMDotj15mY9KgKNanVRf8s8VuZIJuCeWv18JqMLvpTqUW4jbhpsHDGzObAKVAvkc8uUuYDabVadF3cL3E4l/m4+JGb6WA8TOdRbqXFwn8Ps2LZJ4xnJ2XZmPWtSSonysLj9D4iZch3w9xPcqUb506hYf2vmPLO8mM6sJbopnzd9ftWOAiIkykREQBERAEpKykA0G8eMzCdMz+Uj3aXm+3lwZvxjQ2B/KR6+dv3afN6xyVzO/o1B1GJtKhxKZOt28UKmFpEclCnzXun7SLUcA9a/AtwOZyHvJPu/sxqFHhYi/EzZcuLl9/ea/TlNN5XDKPUJQcUk+UWt5MeFTgHzN9AOciNTaDaAmbTblbtKzW0Hdv5dPrNcygCfW0VqMeRpo7IFgYp+plnGYuqEPZt3uV/tLtUgDUC8xmxCgfMDL/H6NRbwO9RK52JGRByIOljNgNqM/yiw6zn22tpChimKEAFQWuLi+hy9B7yRbDpu1MVGe7OAeiqLZKo5aymKjKWMHu5G6q13mBiEdv9Soq9FKj68N5nBiNczPNVMr2nsqY/R42zUVdnK2veH9Vyfe8ubc2tfCClVVXSmAEFtEFgVPUWA6ZgTJYzSbx4lf4d+oUzNfXHYzzjKcucHnCbo0nUMtNeIi4RqlQr5E5AnXK/KU7MtbuWHyKALAcP4AB0Ew91NvNxJdgBobnK1uHzuSRpyE39OuGeqVtYVUqA8vmCtc9LH6HpPndTF1wzk36O7a5SjE2Pw/wbDFUmVrA9oGGmQGS+Ot/SdYnJ90KpGORFzXtCQQdAFc+uRtOsTRom3Xz9nH9Yz76b+UhERNpxxERAEREASkrEA8VEBFjmJr22BRJvw+lzb2mzi0hKuMvyRKM5R/FlqjSCiygADQCWsfX4KbHoDMmR7eesSVQHxNufT85bVDMkiVcd80iPVqo0+0wsRWIF7C0z3AUTT47ebDUzZnW/ufpOlK6MeD6CFTaLFagtTM+4/Sa3E0eA2vlyM2VHeTD1bBai3OgvY+xtMDa2LIBUpxqdCMiPGVq+Ei11SXKNVsnY64na9GlUXjpsRxqb2KKpY3tyuBOgbZ2HTwtQLSXhpuCwXMgNfvBb6DTKar4SYUVMTUrEXNJOAHxqOeL1snsZK99qnepD+5vsLfWVwk/d4OVKb/AKjCI+CB5y3VXiFh9JSlfiVXK8TmyIBmTa9vaTbZW7qILuAWOvQeU0WXxiarrFSvIgR2Q4FwR5E5zS/wvBiaZIuhqKHU5jNgDfwM7auHUDQDyE0e3di06qm6ji5MNQZinbu4Mi1cZLGCM434L4c1C9Cq9EHPs7B1Hgt7EDwmEfhniUNlZGHI3IPqCMvedL2dihUQHnow6MNf34zKtMU6YT7IU+o6ihOMXx+xGd1N0BhTxsQ1Qi2WijmB+sk8oJWWRiorCMl107puc3liIiSKhERAEREAREQBERAKSL711gh4ifw/aSgyGb5bJfEVkpgkU8i5GpXPujxJt7ScHhmvRY91OXRzx62I2i5FI9lhwbF8xxW+/lN5s/4eYdACyNVPVr29hl950HY27VKgiqFHdGQ1A/fWbcCQSWcy5Ztt9S5xBcHId5NzqVSmQtHs2GjItrefUTUUFdKPDVHep2Ute4dbfNfUHwPOdurgG95Gt4cHTrAhlB+8N45RZR6it3lE9/DzYK4fCBgbtXPak+DDur6D7mV3xwbcSVB8oureGpBm53fQDC0lGYVQv/HL8pj714A1cM6r81ri2uXTxkoyaeTnV2f5G5/ZG9zKK1MZVe6nsVCgDPhZ78RPQ2FreMngkM+G2yUo06pUWLut/wDaoGfuZMmawh9jWy3XMOZrsZU+syKlaazG1JHJnRZ2FibYhl/nW/qvP2Mkkhmza3Diqf8AUSvoQf8AqTMSKPJdiVlJWSIiIiAIiIAiIgCIiAIiIBQyz2PfLeVpeiAJYrVrS5UM1+JqTx8Eki3iMRNRiTMyo0t08KXNhz+kg+SxG42IlqK+Nz7m8zWE80afCoA0GU9yxFT7MXDYJaZbhFuI8R8+c91akuusxK0HvfLLNR5r8UZkV3mG6kmwzMieo8bHwXFXDckufXQSVTA2RgTTUk/M2o6W0Ez56iLeRKykrPTwREQBERAEREAREQBERAEoYiAY9YG0waiExEiyaLIwTNoPyE2GAwHBck3Y69BblET1Ii2ZkRE9PBPFSkDrEQC3/Ap0lynRC6ACUiAXIiIAlYiAIiIAiI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4042" name="Picture 10" descr="http://www.vesely-drak.cz/obrazek/4f92c669045d7/dancing-dream-stella-4f92c6b72b6f8.jpg"/>
          <p:cNvPicPr>
            <a:picLocks noChangeAspect="1" noChangeArrowheads="1"/>
          </p:cNvPicPr>
          <p:nvPr/>
        </p:nvPicPr>
        <p:blipFill>
          <a:blip r:embed="rId5"/>
          <a:srcRect l="19355" r="19353"/>
          <a:stretch>
            <a:fillRect/>
          </a:stretch>
        </p:blipFill>
        <p:spPr bwMode="auto">
          <a:xfrm>
            <a:off x="6143636" y="571480"/>
            <a:ext cx="1714512" cy="248028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pic>
        <p:nvPicPr>
          <p:cNvPr id="44044" name="Picture 12" descr="sbírka hrače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429000"/>
            <a:ext cx="4081456" cy="3064973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00B0F0"/>
            </a:gs>
            <a:gs pos="61000">
              <a:srgbClr val="FF3399">
                <a:alpha val="76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44FB3B"/>
                </a:solidFill>
                <a:latin typeface="Comic Sans MS" pitchFamily="66" charset="0"/>
              </a:rPr>
              <a:t>Poslanecká sněmovna</a:t>
            </a:r>
            <a:endParaRPr lang="cs-CZ" b="1" dirty="0">
              <a:solidFill>
                <a:srgbClr val="44FB3B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omic Sans MS" pitchFamily="66" charset="0"/>
              </a:rPr>
              <a:t>do poslanecké sněmovny jely prezentovat naši činnost Kačka Rážová a Barča Hájková</a:t>
            </a:r>
          </a:p>
          <a:p>
            <a:r>
              <a:rPr lang="cs-CZ" dirty="0" smtClean="0">
                <a:latin typeface="Comic Sans MS" pitchFamily="66" charset="0"/>
              </a:rPr>
              <a:t>tentokrát byly dokonce v zasedací místnosti s mikrofony, prezentovaly projekt ,,Pomocná ruka‘‘ a Světlušky</a:t>
            </a:r>
          </a:p>
          <a:p>
            <a:r>
              <a:rPr lang="cs-CZ" dirty="0" smtClean="0">
                <a:latin typeface="Comic Sans MS" pitchFamily="66" charset="0"/>
              </a:rPr>
              <a:t>p</a:t>
            </a:r>
            <a:r>
              <a:rPr lang="cs-CZ" dirty="0" smtClean="0">
                <a:latin typeface="Comic Sans MS" pitchFamily="66" charset="0"/>
              </a:rPr>
              <a:t>o prezentacích probíhalo </a:t>
            </a:r>
            <a:r>
              <a:rPr lang="cs-CZ" dirty="0" smtClean="0">
                <a:latin typeface="Comic Sans MS" pitchFamily="66" charset="0"/>
              </a:rPr>
              <a:t>hlasování. I když se naše prezentace neumístila, </a:t>
            </a:r>
            <a:r>
              <a:rPr lang="cs-CZ" dirty="0" smtClean="0">
                <a:latin typeface="Comic Sans MS" pitchFamily="66" charset="0"/>
              </a:rPr>
              <a:t>holky </a:t>
            </a:r>
            <a:r>
              <a:rPr lang="cs-CZ" dirty="0" smtClean="0">
                <a:latin typeface="Comic Sans MS" pitchFamily="66" charset="0"/>
              </a:rPr>
              <a:t>jely domů spokojené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10242" name="Picture 2" descr="http://i.alz.cz/Foto/f8/JS/JS25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642918"/>
            <a:ext cx="1000132" cy="1000132"/>
          </a:xfrm>
          <a:prstGeom prst="rect">
            <a:avLst/>
          </a:prstGeom>
          <a:noFill/>
          <a:ln w="31750">
            <a:solidFill>
              <a:srgbClr val="FF3399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00B0F0"/>
            </a:gs>
            <a:gs pos="59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SP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5010150" cy="3762376"/>
          </a:xfrm>
          <a:prstGeom prst="rect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</p:pic>
      <p:pic>
        <p:nvPicPr>
          <p:cNvPr id="48134" name="Picture 6" descr=" 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000372"/>
            <a:ext cx="4762480" cy="3571860"/>
          </a:xfrm>
          <a:prstGeom prst="rect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Obrázek 2" descr="D:\žákovské parlamenty SOS\loga, naše logo\2011_10_17\IMG_0001.jpg"/>
          <p:cNvPicPr/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643446"/>
            <a:ext cx="1139190" cy="163830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</p:pic>
      <p:pic>
        <p:nvPicPr>
          <p:cNvPr id="8" name="Picture 2" descr="http://novy.email.seznam.cz/imageshow/OVCjeQUPwtMLdWfIKjLuHQIH3LuydCZWpgcAr-u0AeF73DwWv1S43vrpPPMGdUh_IwFUCy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714356"/>
            <a:ext cx="1357322" cy="1523477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44FB3B"/>
            </a:gs>
            <a:gs pos="61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55D4D"/>
                </a:solidFill>
                <a:latin typeface="Comic Sans MS" pitchFamily="66" charset="0"/>
              </a:rPr>
              <a:t>Charitativní sbírka Červená stužka</a:t>
            </a:r>
            <a:endParaRPr lang="cs-CZ" b="1" dirty="0">
              <a:solidFill>
                <a:srgbClr val="F55D4D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Comic Sans MS" pitchFamily="66" charset="0"/>
              </a:rPr>
              <a:t>1. prosince je mezinárodní den boje proti AIDS</a:t>
            </a:r>
          </a:p>
          <a:p>
            <a:r>
              <a:rPr lang="cs-CZ" dirty="0" smtClean="0">
                <a:latin typeface="Comic Sans MS" pitchFamily="66" charset="0"/>
              </a:rPr>
              <a:t>prodávala se červená stužka, která je symbolem solidarity s lidmi nakaženými virem HIV</a:t>
            </a:r>
          </a:p>
          <a:p>
            <a:r>
              <a:rPr lang="cs-CZ" dirty="0" smtClean="0">
                <a:latin typeface="Comic Sans MS" pitchFamily="66" charset="0"/>
              </a:rPr>
              <a:t>v ulicích Blatné prodávali žáci 9. třídy ( Vítek, Barča, </a:t>
            </a:r>
            <a:r>
              <a:rPr lang="cs-CZ" dirty="0" err="1" smtClean="0">
                <a:latin typeface="Comic Sans MS" pitchFamily="66" charset="0"/>
              </a:rPr>
              <a:t>Honzík</a:t>
            </a:r>
            <a:r>
              <a:rPr lang="cs-CZ" dirty="0" smtClean="0">
                <a:latin typeface="Comic Sans MS" pitchFamily="66" charset="0"/>
              </a:rPr>
              <a:t> a Zuzka ) </a:t>
            </a:r>
          </a:p>
          <a:p>
            <a:r>
              <a:rPr lang="cs-CZ" dirty="0" smtClean="0">
                <a:latin typeface="Comic Sans MS" pitchFamily="66" charset="0"/>
              </a:rPr>
              <a:t>jedna stužka stála 20 korun, prodalo se všech 100 stužek a výtěžek byl přes 2000 korun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8198" name="Picture 6" descr="http://www.szspp.sk/images/stories/stuz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000108"/>
            <a:ext cx="559117" cy="69505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934BC9">
                <a:alpha val="76000"/>
              </a:srgbClr>
            </a:gs>
            <a:gs pos="61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itchFamily="66" charset="0"/>
              </a:rPr>
              <a:t>Charitativní sbírka CPK Chrpa</a:t>
            </a:r>
            <a:endParaRPr lang="cs-CZ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Comic Sans MS" pitchFamily="66" charset="0"/>
              </a:rPr>
              <a:t>sbírka proběhla ve dnech 20. a 21. prosince</a:t>
            </a:r>
          </a:p>
          <a:p>
            <a:r>
              <a:rPr lang="cs-CZ" dirty="0" smtClean="0">
                <a:latin typeface="Comic Sans MS" pitchFamily="66" charset="0"/>
              </a:rPr>
              <a:t>prodávaly se malá bludiště s motivem koní</a:t>
            </a:r>
          </a:p>
          <a:p>
            <a:r>
              <a:rPr lang="cs-CZ" dirty="0" smtClean="0">
                <a:latin typeface="Comic Sans MS" pitchFamily="66" charset="0"/>
              </a:rPr>
              <a:t>výtěžek sbírky se posílal na výcvik koní pro </a:t>
            </a:r>
            <a:r>
              <a:rPr lang="cs-CZ" dirty="0" err="1" smtClean="0">
                <a:latin typeface="Comic Sans MS" pitchFamily="66" charset="0"/>
              </a:rPr>
              <a:t>hipoterapii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prodávala </a:t>
            </a:r>
            <a:r>
              <a:rPr lang="cs-CZ" dirty="0" err="1" smtClean="0">
                <a:latin typeface="Comic Sans MS" pitchFamily="66" charset="0"/>
              </a:rPr>
              <a:t>Monča</a:t>
            </a:r>
            <a:r>
              <a:rPr lang="cs-CZ" dirty="0" smtClean="0">
                <a:latin typeface="Comic Sans MS" pitchFamily="66" charset="0"/>
              </a:rPr>
              <a:t>, Terka, Linda a Kačka</a:t>
            </a:r>
          </a:p>
          <a:p>
            <a:r>
              <a:rPr lang="cs-CZ" dirty="0" smtClean="0">
                <a:latin typeface="Comic Sans MS" pitchFamily="66" charset="0"/>
              </a:rPr>
              <a:t>bludiště stály 25 korun, z padesáti bludišť  se prodalo celkem 30 a výtěžek byl 750 korun, zbylá bludiště se budou prodávat ve 2. pololetí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6146" name="Picture 2" descr="http://www.cpkchrpa.cz/images/articles/000%20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429264"/>
            <a:ext cx="1404914" cy="1225085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124075" y="188913"/>
            <a:ext cx="4535488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</a:rPr>
              <a:t>Loučí se s Vámi:</a:t>
            </a:r>
          </a:p>
        </p:txBody>
      </p:sp>
      <p:sp>
        <p:nvSpPr>
          <p:cNvPr id="5" name="Obdélník 4"/>
          <p:cNvSpPr/>
          <p:nvPr/>
        </p:nvSpPr>
        <p:spPr>
          <a:xfrm>
            <a:off x="2699792" y="2636912"/>
            <a:ext cx="352839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Masařky</a:t>
            </a:r>
          </a:p>
        </p:txBody>
      </p:sp>
      <p:pic>
        <p:nvPicPr>
          <p:cNvPr id="6" name="Picture 2" descr="H:\Zuzka ŽP\fotky 2012 - 2013\best of\PA188434.JPG"/>
          <p:cNvPicPr>
            <a:picLocks noChangeAspect="1" noChangeArrowheads="1"/>
          </p:cNvPicPr>
          <p:nvPr/>
        </p:nvPicPr>
        <p:blipFill>
          <a:blip r:embed="rId3"/>
          <a:srcRect l="46838" t="23419" r="6322" b="18031"/>
          <a:stretch>
            <a:fillRect/>
          </a:stretch>
        </p:blipFill>
        <p:spPr bwMode="auto">
          <a:xfrm>
            <a:off x="3419475" y="4005263"/>
            <a:ext cx="1152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:\Zuzka ŽP\fotky 2012 - 2013\best of\PA188449.JPG"/>
          <p:cNvPicPr>
            <a:picLocks noChangeAspect="1" noChangeArrowheads="1"/>
          </p:cNvPicPr>
          <p:nvPr/>
        </p:nvPicPr>
        <p:blipFill>
          <a:blip r:embed="rId4"/>
          <a:srcRect t="21935" r="17139"/>
          <a:stretch>
            <a:fillRect/>
          </a:stretch>
        </p:blipFill>
        <p:spPr bwMode="auto">
          <a:xfrm>
            <a:off x="6588125" y="5445125"/>
            <a:ext cx="863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:\Zuzka ŽP\fotky 2012 - 2013\best of\PA188454.JPG"/>
          <p:cNvPicPr>
            <a:picLocks noChangeAspect="1" noChangeArrowheads="1"/>
          </p:cNvPicPr>
          <p:nvPr/>
        </p:nvPicPr>
        <p:blipFill>
          <a:blip r:embed="rId5"/>
          <a:srcRect l="25000"/>
          <a:stretch>
            <a:fillRect/>
          </a:stretch>
        </p:blipFill>
        <p:spPr bwMode="auto">
          <a:xfrm>
            <a:off x="7885113" y="13414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:\Zuzka ŽP\fotky 2012 - 2013\best of\PA18845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2708275"/>
            <a:ext cx="12239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:\Zuzka ŽP\fotky 2012 - 2013\best of\PA188460.JPG"/>
          <p:cNvPicPr>
            <a:picLocks noChangeAspect="1" noChangeArrowheads="1"/>
          </p:cNvPicPr>
          <p:nvPr/>
        </p:nvPicPr>
        <p:blipFill>
          <a:blip r:embed="rId7"/>
          <a:srcRect r="26292"/>
          <a:stretch>
            <a:fillRect/>
          </a:stretch>
        </p:blipFill>
        <p:spPr bwMode="auto">
          <a:xfrm>
            <a:off x="5364163" y="1341438"/>
            <a:ext cx="1008062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:\Zuzka ŽP\fotky 2012 - 2013\best of\PA188474.JPG"/>
          <p:cNvPicPr>
            <a:picLocks noChangeAspect="1" noChangeArrowheads="1"/>
          </p:cNvPicPr>
          <p:nvPr/>
        </p:nvPicPr>
        <p:blipFill>
          <a:blip r:embed="rId8" cstate="print"/>
          <a:srcRect r="23627"/>
          <a:stretch>
            <a:fillRect/>
          </a:stretch>
        </p:blipFill>
        <p:spPr bwMode="auto">
          <a:xfrm>
            <a:off x="6659563" y="1341438"/>
            <a:ext cx="1008062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H:\Zuzka ŽP\fotky 2012 - 2013\best of\PA188485.JPG"/>
          <p:cNvPicPr>
            <a:picLocks noChangeAspect="1" noChangeArrowheads="1"/>
          </p:cNvPicPr>
          <p:nvPr/>
        </p:nvPicPr>
        <p:blipFill>
          <a:blip r:embed="rId9"/>
          <a:srcRect l="14996" t="9998" r="10025"/>
          <a:stretch>
            <a:fillRect/>
          </a:stretch>
        </p:blipFill>
        <p:spPr bwMode="auto">
          <a:xfrm>
            <a:off x="7667625" y="5445125"/>
            <a:ext cx="11207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H:\Zuzka ŽP\fotky 2012 - 2013\best of\PA188491.JPG"/>
          <p:cNvPicPr>
            <a:picLocks noChangeAspect="1" noChangeArrowheads="1"/>
          </p:cNvPicPr>
          <p:nvPr/>
        </p:nvPicPr>
        <p:blipFill>
          <a:blip r:embed="rId10"/>
          <a:srcRect r="23509"/>
          <a:stretch>
            <a:fillRect/>
          </a:stretch>
        </p:blipFill>
        <p:spPr bwMode="auto">
          <a:xfrm>
            <a:off x="4000496" y="1357298"/>
            <a:ext cx="10271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H:\Zuzka ŽP\fotky 2012 - 2013\best of\PA188493.JPG"/>
          <p:cNvPicPr>
            <a:picLocks noChangeAspect="1" noChangeArrowheads="1"/>
          </p:cNvPicPr>
          <p:nvPr/>
        </p:nvPicPr>
        <p:blipFill>
          <a:blip r:embed="rId11"/>
          <a:srcRect l="12466"/>
          <a:stretch>
            <a:fillRect/>
          </a:stretch>
        </p:blipFill>
        <p:spPr bwMode="auto">
          <a:xfrm>
            <a:off x="2771775" y="5445125"/>
            <a:ext cx="11763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H:\Zuzka ŽP\fotky 2012 - 2013\best of\PA188495.JPG"/>
          <p:cNvPicPr>
            <a:picLocks noChangeAspect="1" noChangeArrowheads="1"/>
          </p:cNvPicPr>
          <p:nvPr/>
        </p:nvPicPr>
        <p:blipFill>
          <a:blip r:embed="rId12"/>
          <a:srcRect l="12909" r="16090"/>
          <a:stretch>
            <a:fillRect/>
          </a:stretch>
        </p:blipFill>
        <p:spPr bwMode="auto">
          <a:xfrm>
            <a:off x="4211638" y="5445125"/>
            <a:ext cx="9540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H:\Zuzka ŽP\fotky 2012 - 2013\best of\PA188500.JPG"/>
          <p:cNvPicPr>
            <a:picLocks noChangeAspect="1" noChangeArrowheads="1"/>
          </p:cNvPicPr>
          <p:nvPr/>
        </p:nvPicPr>
        <p:blipFill>
          <a:blip r:embed="rId13"/>
          <a:srcRect r="17561"/>
          <a:stretch>
            <a:fillRect/>
          </a:stretch>
        </p:blipFill>
        <p:spPr bwMode="auto">
          <a:xfrm>
            <a:off x="1785918" y="4000504"/>
            <a:ext cx="1187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H:\Zuzka ŽP\fotky 2012 - 2013\best of\PA188503.JPG"/>
          <p:cNvPicPr>
            <a:picLocks noChangeAspect="1" noChangeArrowheads="1"/>
          </p:cNvPicPr>
          <p:nvPr/>
        </p:nvPicPr>
        <p:blipFill>
          <a:blip r:embed="rId14"/>
          <a:srcRect r="16090"/>
          <a:stretch>
            <a:fillRect/>
          </a:stretch>
        </p:blipFill>
        <p:spPr bwMode="auto">
          <a:xfrm>
            <a:off x="4859338" y="4005263"/>
            <a:ext cx="11287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 descr="H:\Zuzka ŽP\fotky 2012 - 2013\best of\PA188512.JPG"/>
          <p:cNvPicPr>
            <a:picLocks noChangeAspect="1" noChangeArrowheads="1"/>
          </p:cNvPicPr>
          <p:nvPr/>
        </p:nvPicPr>
        <p:blipFill>
          <a:blip r:embed="rId15"/>
          <a:srcRect l="18524" r="13554"/>
          <a:stretch>
            <a:fillRect/>
          </a:stretch>
        </p:blipFill>
        <p:spPr bwMode="auto">
          <a:xfrm>
            <a:off x="1619250" y="5445125"/>
            <a:ext cx="936625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H:\Zuzka ŽP\fotky 2012 - 2013\best of\PA188515.JPG"/>
          <p:cNvPicPr>
            <a:picLocks noChangeAspect="1" noChangeArrowheads="1"/>
          </p:cNvPicPr>
          <p:nvPr/>
        </p:nvPicPr>
        <p:blipFill>
          <a:blip r:embed="rId16"/>
          <a:srcRect l="13634" r="11386"/>
          <a:stretch>
            <a:fillRect/>
          </a:stretch>
        </p:blipFill>
        <p:spPr bwMode="auto">
          <a:xfrm>
            <a:off x="5364163" y="544512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9" descr="H:\Zuzka ŽP\fotky 2012 - 2013\best of\PA188516.JPG"/>
          <p:cNvPicPr>
            <a:picLocks noChangeAspect="1" noChangeArrowheads="1"/>
          </p:cNvPicPr>
          <p:nvPr/>
        </p:nvPicPr>
        <p:blipFill>
          <a:blip r:embed="rId17" cstate="print"/>
          <a:srcRect l="17625"/>
          <a:stretch>
            <a:fillRect/>
          </a:stretch>
        </p:blipFill>
        <p:spPr bwMode="auto">
          <a:xfrm>
            <a:off x="6300788" y="4005263"/>
            <a:ext cx="12652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" descr="H:\Zuzka ŽP\fotky 2012 - 2013\best of\PA198524.JPG"/>
          <p:cNvPicPr>
            <a:picLocks noChangeAspect="1" noChangeArrowheads="1"/>
          </p:cNvPicPr>
          <p:nvPr/>
        </p:nvPicPr>
        <p:blipFill>
          <a:blip r:embed="rId18"/>
          <a:srcRect t="14217"/>
          <a:stretch>
            <a:fillRect/>
          </a:stretch>
        </p:blipFill>
        <p:spPr bwMode="auto">
          <a:xfrm>
            <a:off x="7812088" y="3933825"/>
            <a:ext cx="10699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H:\Zuzka ŽP\fotky 2012 - 2013\best of\PA238537.JPG"/>
          <p:cNvPicPr>
            <a:picLocks noChangeAspect="1" noChangeArrowheads="1"/>
          </p:cNvPicPr>
          <p:nvPr/>
        </p:nvPicPr>
        <p:blipFill>
          <a:blip r:embed="rId19"/>
          <a:srcRect l="17308"/>
          <a:stretch>
            <a:fillRect/>
          </a:stretch>
        </p:blipFill>
        <p:spPr bwMode="auto">
          <a:xfrm>
            <a:off x="1500166" y="1357298"/>
            <a:ext cx="10318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5" descr="H:\Zuzka ŽP\fotky 2012 - 2013\best of\PA238549.JPG"/>
          <p:cNvPicPr>
            <a:picLocks noChangeAspect="1" noChangeArrowheads="1"/>
          </p:cNvPicPr>
          <p:nvPr/>
        </p:nvPicPr>
        <p:blipFill>
          <a:blip r:embed="rId20"/>
          <a:srcRect r="13084"/>
          <a:stretch>
            <a:fillRect/>
          </a:stretch>
        </p:blipFill>
        <p:spPr bwMode="auto">
          <a:xfrm>
            <a:off x="6516688" y="2492375"/>
            <a:ext cx="1168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7" descr="H:\Zuzka ŽP\fotky 2012 - 2013\best of\PA248582.JPG"/>
          <p:cNvPicPr>
            <a:picLocks noChangeAspect="1" noChangeArrowheads="1"/>
          </p:cNvPicPr>
          <p:nvPr/>
        </p:nvPicPr>
        <p:blipFill>
          <a:blip r:embed="rId21"/>
          <a:srcRect r="33333"/>
          <a:stretch>
            <a:fillRect/>
          </a:stretch>
        </p:blipFill>
        <p:spPr bwMode="auto">
          <a:xfrm>
            <a:off x="7215206" y="142852"/>
            <a:ext cx="928687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H:\Zuzka ŽP\fotky 2012 - 2013\best of\PA188478.JPG"/>
          <p:cNvPicPr>
            <a:picLocks noChangeAspect="1" noChangeArrowheads="1"/>
          </p:cNvPicPr>
          <p:nvPr/>
        </p:nvPicPr>
        <p:blipFill>
          <a:blip r:embed="rId22"/>
          <a:srcRect t="7265" r="23726"/>
          <a:stretch>
            <a:fillRect/>
          </a:stretch>
        </p:blipFill>
        <p:spPr bwMode="auto">
          <a:xfrm>
            <a:off x="179388" y="4005263"/>
            <a:ext cx="11842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H:\Zuzka ŽP\fotky 2012 - 2013\best of\PA188481.JPG"/>
          <p:cNvPicPr>
            <a:picLocks noChangeAspect="1" noChangeArrowheads="1"/>
          </p:cNvPicPr>
          <p:nvPr/>
        </p:nvPicPr>
        <p:blipFill>
          <a:blip r:embed="rId23"/>
          <a:srcRect l="15390"/>
          <a:stretch>
            <a:fillRect/>
          </a:stretch>
        </p:blipFill>
        <p:spPr bwMode="auto">
          <a:xfrm>
            <a:off x="179388" y="5445125"/>
            <a:ext cx="11874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1" descr="H:\Zuzka ŽP\fotky 2012 - 2013\best of\PA198527.JPG"/>
          <p:cNvPicPr>
            <a:picLocks noChangeAspect="1" noChangeArrowheads="1"/>
          </p:cNvPicPr>
          <p:nvPr/>
        </p:nvPicPr>
        <p:blipFill>
          <a:blip r:embed="rId24"/>
          <a:srcRect t="26312"/>
          <a:stretch>
            <a:fillRect/>
          </a:stretch>
        </p:blipFill>
        <p:spPr bwMode="auto">
          <a:xfrm>
            <a:off x="179388" y="2636838"/>
            <a:ext cx="10795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3" descr="H:\Zuzka ŽP\fotky 2012 - 2013\best of\PA238541.JPG"/>
          <p:cNvPicPr>
            <a:picLocks noChangeAspect="1" noChangeArrowheads="1"/>
          </p:cNvPicPr>
          <p:nvPr/>
        </p:nvPicPr>
        <p:blipFill>
          <a:blip r:embed="rId25"/>
          <a:srcRect r="22408"/>
          <a:stretch>
            <a:fillRect/>
          </a:stretch>
        </p:blipFill>
        <p:spPr bwMode="auto">
          <a:xfrm>
            <a:off x="179388" y="1341438"/>
            <a:ext cx="9683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6" descr="H:\Zuzka ŽP\fotky 2012 - 2013\best of\PA248581.JPG"/>
          <p:cNvPicPr>
            <a:picLocks noChangeAspect="1" noChangeArrowheads="1"/>
          </p:cNvPicPr>
          <p:nvPr/>
        </p:nvPicPr>
        <p:blipFill>
          <a:blip r:embed="rId26"/>
          <a:srcRect l="-11086" r="22408" b="-3458"/>
          <a:stretch>
            <a:fillRect/>
          </a:stretch>
        </p:blipFill>
        <p:spPr bwMode="auto">
          <a:xfrm>
            <a:off x="571472" y="142852"/>
            <a:ext cx="124618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4" descr="H:\Zuzka ŽP\fotky 2012 - 2013\best of\PA238545.JPG"/>
          <p:cNvPicPr>
            <a:picLocks noChangeAspect="1" noChangeArrowheads="1"/>
          </p:cNvPicPr>
          <p:nvPr/>
        </p:nvPicPr>
        <p:blipFill>
          <a:blip r:embed="rId27"/>
          <a:srcRect l="32021"/>
          <a:stretch>
            <a:fillRect/>
          </a:stretch>
        </p:blipFill>
        <p:spPr bwMode="auto">
          <a:xfrm>
            <a:off x="7885113" y="2492375"/>
            <a:ext cx="10795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Obrázek 31" descr="228151_413800448702775_68969473_n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786050" y="1357298"/>
            <a:ext cx="928694" cy="92869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00B050">
                <a:alpha val="64000"/>
              </a:srgbClr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Náš parlament</a:t>
            </a:r>
            <a:endParaRPr lang="cs-CZ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285720" y="1000108"/>
            <a:ext cx="8472518" cy="5643602"/>
          </a:xfrm>
        </p:spPr>
        <p:txBody>
          <a:bodyPr>
            <a:normAutofit/>
          </a:bodyPr>
          <a:lstStyle/>
          <a:p>
            <a:r>
              <a:rPr lang="cs-CZ" sz="2200" dirty="0" smtClean="0">
                <a:latin typeface="Comic Sans MS" pitchFamily="66" charset="0"/>
              </a:rPr>
              <a:t>název: Masařky</a:t>
            </a:r>
          </a:p>
          <a:p>
            <a:r>
              <a:rPr lang="cs-CZ" sz="2200" dirty="0" smtClean="0">
                <a:latin typeface="Comic Sans MS" pitchFamily="66" charset="0"/>
              </a:rPr>
              <a:t>pokřik: ,, </a:t>
            </a:r>
            <a:r>
              <a:rPr lang="cs-CZ" sz="2200" dirty="0" err="1" smtClean="0">
                <a:latin typeface="Comic Sans MS" pitchFamily="66" charset="0"/>
              </a:rPr>
              <a:t>Blateňáci</a:t>
            </a:r>
            <a:r>
              <a:rPr lang="cs-CZ" sz="2200" dirty="0" smtClean="0">
                <a:latin typeface="Comic Sans MS" pitchFamily="66" charset="0"/>
              </a:rPr>
              <a:t> do toho, </a:t>
            </a:r>
            <a:r>
              <a:rPr lang="cs-CZ" sz="2200" dirty="0" err="1" smtClean="0">
                <a:latin typeface="Comic Sans MS" pitchFamily="66" charset="0"/>
              </a:rPr>
              <a:t>jdem</a:t>
            </a:r>
            <a:r>
              <a:rPr lang="cs-CZ" sz="2200" dirty="0" smtClean="0">
                <a:latin typeface="Comic Sans MS" pitchFamily="66" charset="0"/>
              </a:rPr>
              <a:t> do toho naplno! ‘‘</a:t>
            </a:r>
          </a:p>
          <a:p>
            <a:r>
              <a:rPr lang="cs-CZ" sz="2200" dirty="0" smtClean="0">
                <a:latin typeface="Comic Sans MS" pitchFamily="66" charset="0"/>
              </a:rPr>
              <a:t>schůzky každý čtvrtek v 7 hodin v učebně fyziky</a:t>
            </a:r>
          </a:p>
          <a:p>
            <a:r>
              <a:rPr lang="cs-CZ" sz="2200" dirty="0" smtClean="0">
                <a:latin typeface="Comic Sans MS" pitchFamily="66" charset="0"/>
              </a:rPr>
              <a:t>staráme se o lepší prostředí ve škole, pořádáme různě akce a charitativní sbírky</a:t>
            </a:r>
          </a:p>
          <a:p>
            <a:r>
              <a:rPr lang="cs-CZ" sz="2200" dirty="0" smtClean="0">
                <a:latin typeface="Comic Sans MS" pitchFamily="66" charset="0"/>
              </a:rPr>
              <a:t>v parlamentu má každý svou funkci ( předseda, místopředseda, </a:t>
            </a:r>
            <a:r>
              <a:rPr lang="cs-CZ" sz="2200" dirty="0" err="1" smtClean="0">
                <a:latin typeface="Comic Sans MS" pitchFamily="66" charset="0"/>
              </a:rPr>
              <a:t>webařka</a:t>
            </a:r>
            <a:r>
              <a:rPr lang="cs-CZ" sz="2200" dirty="0" smtClean="0">
                <a:latin typeface="Comic Sans MS" pitchFamily="66" charset="0"/>
              </a:rPr>
              <a:t>, grafik, kronikářka, … )</a:t>
            </a:r>
          </a:p>
          <a:p>
            <a:r>
              <a:rPr lang="cs-CZ" sz="2200" dirty="0" smtClean="0">
                <a:latin typeface="Comic Sans MS" pitchFamily="66" charset="0"/>
              </a:rPr>
              <a:t>každá funkce v parlamentu je velmi důležitá</a:t>
            </a:r>
          </a:p>
          <a:p>
            <a:r>
              <a:rPr lang="cs-CZ" sz="2200" dirty="0" smtClean="0">
                <a:latin typeface="Comic Sans MS" pitchFamily="66" charset="0"/>
              </a:rPr>
              <a:t>novinka: na 1. schůzku v měsíci zveme učitele</a:t>
            </a:r>
          </a:p>
          <a:p>
            <a:r>
              <a:rPr lang="cs-CZ" sz="2200" dirty="0" smtClean="0">
                <a:latin typeface="Comic Sans MS" pitchFamily="66" charset="0"/>
              </a:rPr>
              <a:t>poslední schůzku v měsíci věnujeme informacím ze tříd</a:t>
            </a:r>
          </a:p>
          <a:p>
            <a:r>
              <a:rPr lang="cs-CZ" sz="2200" dirty="0" smtClean="0">
                <a:latin typeface="Comic Sans MS" pitchFamily="66" charset="0"/>
              </a:rPr>
              <a:t>ve fyzice máme svojí vlastní skříňku na pomůcky</a:t>
            </a:r>
          </a:p>
          <a:p>
            <a:r>
              <a:rPr lang="cs-CZ" sz="2200" dirty="0" smtClean="0">
                <a:latin typeface="Comic Sans MS" pitchFamily="66" charset="0"/>
              </a:rPr>
              <a:t>informace o ŽP jsou na vývěskách po celé škole, ve školním časopise nebo třeba v Blatenských listech</a:t>
            </a:r>
          </a:p>
          <a:p>
            <a:r>
              <a:rPr lang="cs-CZ" sz="2200" dirty="0" smtClean="0">
                <a:latin typeface="Comic Sans MS" pitchFamily="66" charset="0"/>
              </a:rPr>
              <a:t>na plánování akcí používáme plánovací tabulku</a:t>
            </a:r>
          </a:p>
          <a:p>
            <a:endParaRPr lang="cs-CZ" sz="2000" dirty="0"/>
          </a:p>
        </p:txBody>
      </p:sp>
      <p:pic>
        <p:nvPicPr>
          <p:cNvPr id="5" name="Obrázek 2" descr="D:\žákovské parlamenty SOS\loga, naše logo\2011_10_17\IMG_0001.jpg"/>
          <p:cNvPicPr/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0579839">
            <a:off x="7358405" y="345045"/>
            <a:ext cx="1139190" cy="1638300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00B0F0"/>
            </a:gs>
            <a:gs pos="61000">
              <a:schemeClr val="accent6">
                <a:lumMod val="60000"/>
                <a:lumOff val="40000"/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Výročí školy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500" dirty="0" smtClean="0">
                <a:latin typeface="Comic Sans MS" pitchFamily="66" charset="0"/>
              </a:rPr>
              <a:t>8. září slavila naše škola 45. výročí od jejího založení</a:t>
            </a:r>
          </a:p>
          <a:p>
            <a:r>
              <a:rPr lang="cs-CZ" sz="2500" dirty="0" smtClean="0">
                <a:latin typeface="Comic Sans MS" pitchFamily="66" charset="0"/>
              </a:rPr>
              <a:t>žáci, kteří přišlo pomoci, se sešli v 8 hodin ve třídách, aby mohli s učiteli připravit různé hry</a:t>
            </a:r>
          </a:p>
          <a:p>
            <a:r>
              <a:rPr lang="cs-CZ" sz="2500" dirty="0" smtClean="0">
                <a:latin typeface="Comic Sans MS" pitchFamily="66" charset="0"/>
              </a:rPr>
              <a:t>od 10 hodin hrála živá hudba na školním dvoře, občerstvení také nechybělo</a:t>
            </a:r>
          </a:p>
          <a:p>
            <a:r>
              <a:rPr lang="cs-CZ" sz="2500" dirty="0" smtClean="0">
                <a:latin typeface="Comic Sans MS" pitchFamily="66" charset="0"/>
              </a:rPr>
              <a:t>od 9 hodin se návštěvníci chodili podívat do tříd </a:t>
            </a:r>
          </a:p>
          <a:p>
            <a:r>
              <a:rPr lang="cs-CZ" sz="2500" dirty="0" smtClean="0">
                <a:latin typeface="Comic Sans MS" pitchFamily="66" charset="0"/>
              </a:rPr>
              <a:t>žákovský parlament měl prezentaci ve fyzice, lidé se mohli podívat na naši kroniku a zahrát si parlamentní Člověče, nezlob se</a:t>
            </a:r>
          </a:p>
          <a:p>
            <a:endParaRPr lang="cs-CZ" sz="2500" dirty="0">
              <a:latin typeface="Comic Sans MS" pitchFamily="66" charset="0"/>
            </a:endParaRPr>
          </a:p>
        </p:txBody>
      </p:sp>
      <p:pic>
        <p:nvPicPr>
          <p:cNvPr id="30722" name="Picture 2" descr="http://novy.email.seznam.cz/imageshow/eriRcLWU8QOz1lJTKyWFlLV-J7LVNnO0ESMQ9fgF8pakLiaMkB4GOU0gV-rZLOP2VDhvA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03445">
            <a:off x="7284317" y="663632"/>
            <a:ext cx="884605" cy="704846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FFF00"/>
            </a:gs>
            <a:gs pos="61000">
              <a:srgbClr val="934BC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rlamentní člověče nezlob se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714488"/>
            <a:ext cx="4572032" cy="3433371"/>
          </a:xfrm>
          <a:prstGeom prst="rect">
            <a:avLst/>
          </a:prstGeom>
          <a:noFill/>
          <a:ln w="34925">
            <a:solidFill>
              <a:srgbClr val="F55D4D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6572264" y="0"/>
            <a:ext cx="27860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45.</a:t>
            </a:r>
            <a:endParaRPr lang="cs-CZ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14282" y="4714884"/>
            <a:ext cx="2175596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45.</a:t>
            </a:r>
            <a:endParaRPr lang="cs-CZ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Obrázek 2" descr="D:\žákovské parlamenty SOS\loga, naše logo\2011_10_17\IMG_0001.jpg"/>
          <p:cNvPicPr/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429520" y="4714884"/>
            <a:ext cx="1139190" cy="1638300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</p:pic>
      <p:pic>
        <p:nvPicPr>
          <p:cNvPr id="9" name="Obrázek 2" descr="D:\žákovské parlamenty SOS\loga, naše logo\2011_10_17\IMG_0001.jpg"/>
          <p:cNvPicPr/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1139190" cy="1638300"/>
          </a:xfrm>
          <a:prstGeom prst="rect">
            <a:avLst/>
          </a:prstGeom>
          <a:noFill/>
          <a:ln w="34925">
            <a:solidFill>
              <a:srgbClr val="934BC9"/>
            </a:solidFill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934BC9">
                <a:alpha val="76000"/>
              </a:srgbClr>
            </a:gs>
            <a:gs pos="61000">
              <a:srgbClr val="FF0000">
                <a:alpha val="6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FFF00"/>
                </a:solidFill>
                <a:latin typeface="Comic Sans MS" pitchFamily="66" charset="0"/>
              </a:rPr>
              <a:t>Prožitkový kurz</a:t>
            </a:r>
            <a:endParaRPr lang="cs-CZ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konal se v Nové Bystřice od 18. do 21. září</a:t>
            </a:r>
          </a:p>
          <a:p>
            <a:r>
              <a:rPr lang="cs-CZ" sz="2000" dirty="0" smtClean="0">
                <a:latin typeface="Comic Sans MS" pitchFamily="66" charset="0"/>
              </a:rPr>
              <a:t>na prožitkovém kurzu jsme byli se školou z Přerova</a:t>
            </a:r>
          </a:p>
          <a:p>
            <a:r>
              <a:rPr lang="cs-CZ" sz="2000" dirty="0" smtClean="0">
                <a:latin typeface="Comic Sans MS" pitchFamily="66" charset="0"/>
              </a:rPr>
              <a:t>tentokrát byl prožitkový kurz putovní, každou noc jsme spali jinde a s sebou jsme si pořád nosili všechny věci v krosnách včetně potravin na každý den</a:t>
            </a:r>
          </a:p>
          <a:p>
            <a:r>
              <a:rPr lang="cs-CZ" sz="2000" dirty="0" smtClean="0">
                <a:latin typeface="Comic Sans MS" pitchFamily="66" charset="0"/>
              </a:rPr>
              <a:t>spali jsme na hradě </a:t>
            </a:r>
            <a:r>
              <a:rPr lang="cs-CZ" sz="2000" dirty="0" err="1" smtClean="0">
                <a:latin typeface="Comic Sans MS" pitchFamily="66" charset="0"/>
              </a:rPr>
              <a:t>Landštejn</a:t>
            </a: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prožitkový kurz byl v duchu </a:t>
            </a:r>
            <a:r>
              <a:rPr lang="cs-CZ" sz="2000" dirty="0" err="1" smtClean="0">
                <a:latin typeface="Comic Sans MS" pitchFamily="66" charset="0"/>
              </a:rPr>
              <a:t>Avatar</a:t>
            </a: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navštívili jsme </a:t>
            </a:r>
            <a:r>
              <a:rPr lang="cs-CZ" sz="2000" dirty="0" err="1" smtClean="0">
                <a:latin typeface="Comic Sans MS" pitchFamily="66" charset="0"/>
              </a:rPr>
              <a:t>slavonické</a:t>
            </a:r>
            <a:r>
              <a:rPr lang="cs-CZ" sz="2000" dirty="0" smtClean="0">
                <a:latin typeface="Comic Sans MS" pitchFamily="66" charset="0"/>
              </a:rPr>
              <a:t> podzemí, vojenská opevnění s bunkry, jeli jsme úzkokolejkou, hráli jsme nejrůznější hry v přírodě</a:t>
            </a:r>
          </a:p>
          <a:p>
            <a:r>
              <a:rPr lang="cs-CZ" sz="2000" dirty="0" smtClean="0">
                <a:latin typeface="Comic Sans MS" pitchFamily="66" charset="0"/>
              </a:rPr>
              <a:t>získali jsme zkušenosti, jak se o sebe postarat v přírodě, seznámili jsme se s žáky z partnerské školy</a:t>
            </a:r>
          </a:p>
          <a:p>
            <a:r>
              <a:rPr lang="cs-CZ" sz="2000" dirty="0" smtClean="0">
                <a:latin typeface="Comic Sans MS" pitchFamily="66" charset="0"/>
              </a:rPr>
              <a:t>večer jsme zažili bubnování na </a:t>
            </a:r>
            <a:r>
              <a:rPr lang="cs-CZ" sz="2000" dirty="0" err="1" smtClean="0">
                <a:latin typeface="Comic Sans MS" pitchFamily="66" charset="0"/>
              </a:rPr>
              <a:t>slavonickém</a:t>
            </a:r>
            <a:r>
              <a:rPr lang="cs-CZ" sz="2000" dirty="0" smtClean="0">
                <a:latin typeface="Comic Sans MS" pitchFamily="66" charset="0"/>
              </a:rPr>
              <a:t> náměstí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20482" name="Picture 2" descr="http://www.gemini-praha.org/img.php?22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857892"/>
            <a:ext cx="2214578" cy="825115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44FB3B"/>
            </a:gs>
            <a:gs pos="61000">
              <a:srgbClr val="FF33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rožitkový kurz září 2012"/>
          <p:cNvPicPr>
            <a:picLocks noChangeAspect="1" noChangeArrowheads="1"/>
          </p:cNvPicPr>
          <p:nvPr/>
        </p:nvPicPr>
        <p:blipFill>
          <a:blip r:embed="rId3"/>
          <a:srcRect r="12260"/>
          <a:stretch>
            <a:fillRect/>
          </a:stretch>
        </p:blipFill>
        <p:spPr bwMode="auto">
          <a:xfrm>
            <a:off x="214282" y="214290"/>
            <a:ext cx="4214842" cy="321471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41987" name="Picture 3" descr="C:\Users\barbucha\Desktop\Fotky\Školní fotky\prožitkový kurz 18. - 21. září\P9197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290"/>
            <a:ext cx="4191029" cy="3214710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</p:pic>
      <p:pic>
        <p:nvPicPr>
          <p:cNvPr id="41988" name="Picture 4" descr="C:\Users\barbucha\Desktop\Fotky\Školní fotky\prožitkový kurz 18. - 21. září\P92078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875"/>
            <a:ext cx="4214842" cy="3107553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</p:pic>
      <p:pic>
        <p:nvPicPr>
          <p:cNvPr id="41990" name="Picture 6" descr="C:\Users\barbucha\Desktop\Fotky\Školní fotky\prožitkový kurz 18. - 21. září\P92078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71876"/>
            <a:ext cx="4191030" cy="307183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FFF00"/>
            </a:gs>
            <a:gs pos="61000">
              <a:srgbClr val="00B0F0">
                <a:alpha val="54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  <a:latin typeface="Comic Sans MS" pitchFamily="66" charset="0"/>
              </a:rPr>
              <a:t>Život dětem – charitativní sbírka</a:t>
            </a:r>
            <a:endParaRPr lang="cs-CZ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prodávali se magnetky se zvířaty, klipy ve tvaru srdíčka, žetony do nákupního košíku, přívěsky, reflexní pásky a pravítka</a:t>
            </a:r>
          </a:p>
          <a:p>
            <a:r>
              <a:rPr lang="cs-CZ" sz="2800" dirty="0" smtClean="0">
                <a:latin typeface="Comic Sans MS" pitchFamily="66" charset="0"/>
              </a:rPr>
              <a:t>předměty stály od 20-ti do 30-ti korun</a:t>
            </a:r>
          </a:p>
          <a:p>
            <a:r>
              <a:rPr lang="cs-CZ" sz="2800" dirty="0" smtClean="0">
                <a:latin typeface="Comic Sans MS" pitchFamily="66" charset="0"/>
              </a:rPr>
              <a:t>prodávalo se 9. a 10. října, všechny předměty se prodaly a vybralo se celkem 2590 korun</a:t>
            </a:r>
          </a:p>
          <a:p>
            <a:r>
              <a:rPr lang="cs-CZ" sz="2800" dirty="0" smtClean="0">
                <a:latin typeface="Comic Sans MS" pitchFamily="66" charset="0"/>
              </a:rPr>
              <a:t>výtěžek se použije pro děti v nemocnicích a na nemocniční vybavení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18434" name="Picture 2" descr="http://www.adam.cz/img/200705142224_srdicko-pomozte-de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500702"/>
            <a:ext cx="1190608" cy="1142984"/>
          </a:xfrm>
          <a:prstGeom prst="rect">
            <a:avLst/>
          </a:prstGeom>
          <a:noFill/>
          <a:ln w="15875">
            <a:solidFill>
              <a:srgbClr val="FFFF00"/>
            </a:solidFill>
          </a:ln>
        </p:spPr>
      </p:pic>
      <p:pic>
        <p:nvPicPr>
          <p:cNvPr id="18436" name="Picture 4" descr="http://www.skolakavy.cz/UserFiles/Image/loga/Zivot_detem_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1000108"/>
            <a:ext cx="952456" cy="86967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44FB3B"/>
            </a:gs>
            <a:gs pos="61000">
              <a:srgbClr val="F55D4D">
                <a:alpha val="53725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55D4D"/>
                </a:solidFill>
                <a:latin typeface="Comic Sans MS" pitchFamily="66" charset="0"/>
              </a:rPr>
              <a:t>Založení Světlušek</a:t>
            </a:r>
            <a:endParaRPr lang="cs-CZ" b="1" dirty="0">
              <a:solidFill>
                <a:srgbClr val="F55D4D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Comic Sans MS" pitchFamily="66" charset="0"/>
              </a:rPr>
              <a:t>Světlušky vznikly jako nezávislý výbor žákovského parlamentu, jsou v něm teda žáci, kteří do parlamentu do té doby nechodili a rozhodli se s námi spolupracovat</a:t>
            </a:r>
          </a:p>
          <a:p>
            <a:r>
              <a:rPr lang="cs-CZ" dirty="0" smtClean="0">
                <a:latin typeface="Comic Sans MS" pitchFamily="66" charset="0"/>
              </a:rPr>
              <a:t>Světlušky si vzaly na starosti projekt Pomocná ruka</a:t>
            </a:r>
          </a:p>
          <a:p>
            <a:r>
              <a:rPr lang="cs-CZ" dirty="0" smtClean="0">
                <a:latin typeface="Comic Sans MS" pitchFamily="66" charset="0"/>
              </a:rPr>
              <a:t>nejčastěji chodí do 1. třídy, kde pomáhají třeba každé úterý odpoledne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16386" name="Picture 2" descr="http://novy.email.seznam.cz/imageshow/OVCjeQUPwtMLdWfIKjLuHQIH3LuydCZWpgcAr-u0AeF73DwWv1S43vrpPPMGdUh_IwFUCy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428604"/>
            <a:ext cx="968050" cy="1086553"/>
          </a:xfrm>
          <a:prstGeom prst="rect">
            <a:avLst/>
          </a:prstGeom>
          <a:noFill/>
          <a:ln w="31750">
            <a:solidFill>
              <a:srgbClr val="F55D4D"/>
            </a:solidFill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934BC9">
                <a:alpha val="78000"/>
              </a:srgbClr>
            </a:gs>
            <a:gs pos="61000">
              <a:srgbClr val="44FB3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44FB3B"/>
                </a:solidFill>
                <a:latin typeface="Comic Sans MS" pitchFamily="66" charset="0"/>
              </a:rPr>
              <a:t>Pomocná ruka</a:t>
            </a:r>
            <a:endParaRPr lang="cs-CZ" sz="4800" b="1" dirty="0">
              <a:solidFill>
                <a:srgbClr val="44FB3B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Pomocnou ruku mají na starosti Světlušky – tedy Tereza </a:t>
            </a:r>
            <a:r>
              <a:rPr lang="cs-CZ" sz="2800" dirty="0" err="1" smtClean="0">
                <a:latin typeface="Comic Sans MS" pitchFamily="66" charset="0"/>
              </a:rPr>
              <a:t>Čedíková</a:t>
            </a:r>
            <a:r>
              <a:rPr lang="cs-CZ" sz="2800" dirty="0" smtClean="0">
                <a:latin typeface="Comic Sans MS" pitchFamily="66" charset="0"/>
              </a:rPr>
              <a:t>, Natálie Žáčková, Kateřina Šemberová, Zdeňka Sedláčková a Ivana </a:t>
            </a:r>
            <a:r>
              <a:rPr lang="cs-CZ" sz="2800" dirty="0" err="1" smtClean="0">
                <a:latin typeface="Comic Sans MS" pitchFamily="66" charset="0"/>
              </a:rPr>
              <a:t>Kortusová</a:t>
            </a:r>
            <a:r>
              <a:rPr lang="cs-CZ" sz="2800" dirty="0" smtClean="0">
                <a:latin typeface="Comic Sans MS" pitchFamily="66" charset="0"/>
              </a:rPr>
              <a:t>, ale zapojit se mohou i ostatní žáci školy</a:t>
            </a:r>
          </a:p>
          <a:p>
            <a:r>
              <a:rPr lang="cs-CZ" sz="2800" dirty="0" smtClean="0">
                <a:latin typeface="Comic Sans MS" pitchFamily="66" charset="0"/>
              </a:rPr>
              <a:t>pomáháme s češtinou, angličtinou i matematikou</a:t>
            </a:r>
          </a:p>
          <a:p>
            <a:r>
              <a:rPr lang="cs-CZ" sz="2800" dirty="0" smtClean="0">
                <a:latin typeface="Comic Sans MS" pitchFamily="66" charset="0"/>
              </a:rPr>
              <a:t>pomáháme nejenom v 1. třídě, ale i ve vyšších ročnících např. v 5. třídě a v osmičce</a:t>
            </a:r>
          </a:p>
          <a:p>
            <a:r>
              <a:rPr lang="cs-CZ" sz="2800" dirty="0" smtClean="0">
                <a:latin typeface="Comic Sans MS" pitchFamily="66" charset="0"/>
              </a:rPr>
              <a:t>informace o Pomocné ruce najdete na nástěnkách </a:t>
            </a:r>
            <a:r>
              <a:rPr lang="cs-CZ" sz="2800" dirty="0" err="1" smtClean="0">
                <a:latin typeface="Comic Sans MS" pitchFamily="66" charset="0"/>
              </a:rPr>
              <a:t>zákovského</a:t>
            </a:r>
            <a:r>
              <a:rPr lang="cs-CZ" sz="2800" dirty="0" smtClean="0">
                <a:latin typeface="Comic Sans MS" pitchFamily="66" charset="0"/>
              </a:rPr>
              <a:t> parlamentu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18434" name="Picture 2" descr="http://www.sdkabo.cz/images/hosana_karvina_dilny/z-nabid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57166"/>
            <a:ext cx="962019" cy="654777"/>
          </a:xfrm>
          <a:prstGeom prst="rect">
            <a:avLst/>
          </a:prstGeom>
          <a:noFill/>
          <a:ln w="31750">
            <a:solidFill>
              <a:srgbClr val="44FB3B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767</Words>
  <Application>Microsoft Office PowerPoint</Application>
  <PresentationFormat>Předvádění na obrazovce (4:3)</PresentationFormat>
  <Paragraphs>85</Paragraphs>
  <Slides>17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Snímek 1</vt:lpstr>
      <vt:lpstr>Náš parlament</vt:lpstr>
      <vt:lpstr>Výročí školy</vt:lpstr>
      <vt:lpstr>Snímek 4</vt:lpstr>
      <vt:lpstr>Prožitkový kurz</vt:lpstr>
      <vt:lpstr>Snímek 6</vt:lpstr>
      <vt:lpstr>Život dětem – charitativní sbírka</vt:lpstr>
      <vt:lpstr>Založení Světlušek</vt:lpstr>
      <vt:lpstr>Pomocná ruka</vt:lpstr>
      <vt:lpstr>Snímek 10</vt:lpstr>
      <vt:lpstr>Sbírka hraček</vt:lpstr>
      <vt:lpstr>Snímek 12</vt:lpstr>
      <vt:lpstr>Poslanecká sněmovna</vt:lpstr>
      <vt:lpstr>Snímek 14</vt:lpstr>
      <vt:lpstr>Charitativní sbírka Červená stužka</vt:lpstr>
      <vt:lpstr>Charitativní sbírka CPK Chrpa</vt:lpstr>
      <vt:lpstr>Loučí se s Vámi: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ŽP Masařky</dc:title>
  <dc:creator>barbucha</dc:creator>
  <cp:lastModifiedBy>barbucha</cp:lastModifiedBy>
  <cp:revision>41</cp:revision>
  <dcterms:created xsi:type="dcterms:W3CDTF">2013-01-19T17:29:03Z</dcterms:created>
  <dcterms:modified xsi:type="dcterms:W3CDTF">2013-02-17T17:15:26Z</dcterms:modified>
</cp:coreProperties>
</file>